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22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03C3D-5854-4B37-8F64-8618F7CCB4BC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68E5A-60DB-4FEB-926D-6B626A8E5C8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68E5A-60DB-4FEB-926D-6B626A8E5C8A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343150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371" y="832948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469" y="3088246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4341114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3371850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6764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7467600" cy="365531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171700"/>
            <a:ext cx="6172200" cy="1540193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757613"/>
            <a:ext cx="6172200" cy="10287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9006" y="830199"/>
            <a:ext cx="17145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656" y="3086100"/>
            <a:ext cx="27432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4343400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3359916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3696527"/>
            <a:ext cx="609600" cy="388143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200150"/>
            <a:ext cx="3657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7543800" cy="85725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1771650"/>
            <a:ext cx="3657600" cy="2914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60520" y="2343150"/>
            <a:ext cx="473202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05740"/>
            <a:ext cx="5638800" cy="474573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138803" y="2343150"/>
            <a:ext cx="473202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1435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198596"/>
            <a:ext cx="1524000" cy="3717036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7467600" cy="36553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840980" y="763382"/>
            <a:ext cx="150876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eu4MJs5DNqU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5.jpeg"/><Relationship Id="rId5" Type="http://schemas.openxmlformats.org/officeDocument/2006/relationships/image" Target="../media/image21.jpeg"/><Relationship Id="rId10" Type="http://schemas.openxmlformats.org/officeDocument/2006/relationships/image" Target="../media/image24.jpeg"/><Relationship Id="rId4" Type="http://schemas.openxmlformats.org/officeDocument/2006/relationships/image" Target="../media/image20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499742"/>
            <a:ext cx="6172200" cy="12641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Логопедическое занятие </a:t>
            </a:r>
            <a:r>
              <a:rPr lang="ru-RU" sz="2700" dirty="0" smtClean="0"/>
              <a:t> </a:t>
            </a:r>
            <a:br>
              <a:rPr lang="ru-RU" sz="2700" dirty="0" smtClean="0"/>
            </a:br>
            <a:r>
              <a:rPr lang="ru-RU" sz="2700" dirty="0" smtClean="0"/>
              <a:t>развитие </a:t>
            </a:r>
            <a:r>
              <a:rPr lang="ru-RU" sz="2700" dirty="0"/>
              <a:t>лексико-грамматических средств языка и связной речи </a:t>
            </a:r>
            <a:br>
              <a:rPr lang="ru-RU" sz="2700" dirty="0"/>
            </a:br>
            <a:r>
              <a:rPr lang="ru-RU" sz="2700" dirty="0"/>
              <a:t>у детей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старшего </a:t>
            </a:r>
            <a:r>
              <a:rPr lang="ru-RU" sz="2700" dirty="0"/>
              <a:t>дошкольного возраста</a:t>
            </a:r>
            <a:r>
              <a:rPr lang="ru-RU" sz="2700" dirty="0" smtClean="0"/>
              <a:t>. </a:t>
            </a:r>
            <a:r>
              <a:rPr lang="ru-RU" dirty="0"/>
              <a:t/>
            </a:r>
            <a:br>
              <a:rPr lang="ru-RU" dirty="0"/>
            </a:br>
            <a:r>
              <a:rPr lang="ru-RU" sz="4400" dirty="0" smtClean="0">
                <a:solidFill>
                  <a:srgbClr val="FF0000"/>
                </a:solidFill>
              </a:rPr>
              <a:t>«Откуда к нам пришёл хлеб»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083918"/>
            <a:ext cx="5254352" cy="691466"/>
          </a:xfrm>
        </p:spPr>
        <p:txBody>
          <a:bodyPr>
            <a:normAutofit fontScale="92500"/>
          </a:bodyPr>
          <a:lstStyle/>
          <a:p>
            <a:pPr algn="r"/>
            <a:r>
              <a:rPr lang="ru-RU" sz="1600" dirty="0" smtClean="0"/>
              <a:t>Выполнил: </a:t>
            </a:r>
            <a:r>
              <a:rPr lang="ru-RU" sz="1600" dirty="0" err="1" smtClean="0"/>
              <a:t>Минхажева</a:t>
            </a:r>
            <a:r>
              <a:rPr lang="ru-RU" sz="1600" dirty="0" smtClean="0"/>
              <a:t> Зарина </a:t>
            </a:r>
            <a:r>
              <a:rPr lang="ru-RU" sz="1600" dirty="0" err="1" smtClean="0"/>
              <a:t>Мансуровна</a:t>
            </a:r>
            <a:endParaRPr lang="ru-RU" sz="1600" dirty="0" smtClean="0"/>
          </a:p>
          <a:p>
            <a:pPr algn="r"/>
            <a:r>
              <a:rPr lang="ru-RU" sz="1600" dirty="0" smtClean="0"/>
              <a:t>Учитель-логопед МБДОУ – </a:t>
            </a:r>
            <a:r>
              <a:rPr lang="ru-RU" sz="1600" dirty="0" smtClean="0"/>
              <a:t>детского </a:t>
            </a:r>
            <a:r>
              <a:rPr lang="ru-RU" sz="1600" dirty="0" smtClean="0"/>
              <a:t>сада № 196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184662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95486"/>
            <a:ext cx="58326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Игра: «Составь </a:t>
            </a:r>
            <a:r>
              <a:rPr lang="ru-RU" b="1" i="1" dirty="0" smtClean="0"/>
              <a:t>предложения»</a:t>
            </a:r>
            <a:r>
              <a:rPr lang="ru-RU" dirty="0" smtClean="0"/>
              <a:t>.</a:t>
            </a:r>
          </a:p>
          <a:p>
            <a:pPr>
              <a:buFontTx/>
              <a:buChar char="-"/>
            </a:pPr>
            <a:r>
              <a:rPr lang="ru-RU" dirty="0" smtClean="0"/>
              <a:t>У </a:t>
            </a:r>
            <a:r>
              <a:rPr lang="ru-RU" dirty="0"/>
              <a:t>меня есть карточки, на них наборы слов, попрошу вас составить предложения</a:t>
            </a:r>
            <a:r>
              <a:rPr lang="ru-RU" dirty="0" smtClean="0"/>
              <a:t>.</a:t>
            </a:r>
          </a:p>
          <a:p>
            <a:pPr>
              <a:buFontTx/>
              <a:buChar char="-"/>
            </a:pPr>
            <a:endParaRPr lang="ru-RU" dirty="0"/>
          </a:p>
          <a:p>
            <a:r>
              <a:rPr lang="ru-RU" i="1" dirty="0"/>
              <a:t>Посадили, землю, в, зерно.</a:t>
            </a:r>
            <a:endParaRPr lang="ru-RU" dirty="0"/>
          </a:p>
          <a:p>
            <a:r>
              <a:rPr lang="ru-RU" i="1" dirty="0"/>
              <a:t>Пшеница, в, выросла, поле.</a:t>
            </a:r>
            <a:endParaRPr lang="ru-RU" dirty="0"/>
          </a:p>
          <a:p>
            <a:r>
              <a:rPr lang="ru-RU" i="1" dirty="0"/>
              <a:t>Урожай, хлеборобы, убрали.</a:t>
            </a:r>
            <a:endParaRPr lang="ru-RU" dirty="0"/>
          </a:p>
          <a:p>
            <a:r>
              <a:rPr lang="ru-RU" i="1" dirty="0"/>
              <a:t>Муку, из, смолол, зерна, мельник.</a:t>
            </a:r>
            <a:endParaRPr lang="ru-RU" dirty="0"/>
          </a:p>
          <a:p>
            <a:r>
              <a:rPr lang="ru-RU" i="1" dirty="0"/>
              <a:t>Хлеб, испекли, муки, из</a:t>
            </a:r>
            <a:r>
              <a:rPr lang="ru-RU" i="1" dirty="0" smtClean="0"/>
              <a:t>.</a:t>
            </a:r>
          </a:p>
          <a:p>
            <a:endParaRPr lang="ru-RU" i="1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Что получилось</a:t>
            </a:r>
            <a:r>
              <a:rPr lang="ru-RU" dirty="0" smtClean="0"/>
              <a:t>?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i="1" dirty="0" smtClean="0"/>
              <a:t>В землю посадили зерно.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В поле выросла пшеница.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Хлеборобы убрали урожай.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Из зерна мельник смолол муку.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Из муки испекли хлеб.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5488" y="339502"/>
            <a:ext cx="1553234" cy="182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7901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362658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www.youtube.com/watch?v=eu4MJs5DNqU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5488" y="339502"/>
            <a:ext cx="1553234" cy="18237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187017"/>
            <a:ext cx="540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Как же нужно относиться к хлебу? </a:t>
            </a:r>
            <a:endParaRPr lang="ru-RU" dirty="0" smtClean="0"/>
          </a:p>
          <a:p>
            <a:pPr algn="just"/>
            <a:r>
              <a:rPr lang="ru-RU" dirty="0" smtClean="0"/>
              <a:t>Почему</a:t>
            </a:r>
            <a:r>
              <a:rPr lang="ru-RU" dirty="0"/>
              <a:t>?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Об </a:t>
            </a:r>
            <a:r>
              <a:rPr lang="ru-RU" dirty="0"/>
              <a:t>уважении к нелегкому труду хлеборобов говорит и это стихотворение Я. Аким:</a:t>
            </a:r>
          </a:p>
          <a:p>
            <a:r>
              <a:rPr lang="ru-RU" i="1" dirty="0"/>
              <a:t>Хлеб ржаной, батоны, булки</a:t>
            </a:r>
            <a:endParaRPr lang="ru-RU" dirty="0"/>
          </a:p>
          <a:p>
            <a:r>
              <a:rPr lang="ru-RU" i="1" dirty="0"/>
              <a:t>Не добудешь на прогулке.</a:t>
            </a:r>
            <a:endParaRPr lang="ru-RU" dirty="0"/>
          </a:p>
          <a:p>
            <a:r>
              <a:rPr lang="ru-RU" i="1" dirty="0"/>
              <a:t>Люди хлеб в полях лелеют,</a:t>
            </a:r>
            <a:endParaRPr lang="ru-RU" dirty="0"/>
          </a:p>
          <a:p>
            <a:r>
              <a:rPr lang="ru-RU" i="1" dirty="0"/>
              <a:t>Сил для хлеба не </a:t>
            </a:r>
            <a:r>
              <a:rPr lang="ru-RU" i="1" dirty="0" smtClean="0"/>
              <a:t>жалеют!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Попробуйте</a:t>
            </a:r>
            <a:r>
              <a:rPr lang="ru-RU" dirty="0" smtClean="0"/>
              <a:t>, ребята, выучить это стихотворение.</a:t>
            </a:r>
          </a:p>
          <a:p>
            <a:pPr algn="just"/>
            <a:endParaRPr lang="ru-RU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Ниже </a:t>
            </a:r>
            <a:r>
              <a:rPr lang="ru-RU" dirty="0" smtClean="0">
                <a:solidFill>
                  <a:srgbClr val="FF0000"/>
                </a:solidFill>
              </a:rPr>
              <a:t>представлена ссылка для просмотра мультфильма о хлебе.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8782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-2536"/>
            <a:ext cx="864096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2379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3186" y="2355726"/>
            <a:ext cx="2242373" cy="26328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195486"/>
            <a:ext cx="5400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Здравствуйте</a:t>
            </a:r>
            <a:r>
              <a:rPr lang="ru-RU" dirty="0" smtClean="0"/>
              <a:t>, ребята! </a:t>
            </a:r>
            <a:r>
              <a:rPr lang="ru-RU" dirty="0" smtClean="0"/>
              <a:t>Я, </a:t>
            </a:r>
            <a:r>
              <a:rPr lang="ru-RU" dirty="0"/>
              <a:t>сейчас загадаю вам загадку, а вы попробуйте её отгадать.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/>
              <a:t>тогда вы узнаете, что лежит на подносе.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Он и чёрный, он и белый,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И всегда он загорелый.</a:t>
            </a:r>
          </a:p>
          <a:p>
            <a:r>
              <a:rPr lang="ru-RU" sz="2400" dirty="0">
                <a:solidFill>
                  <a:srgbClr val="FF0000"/>
                </a:solidFill>
              </a:rPr>
              <a:t>Мы как кушать захотим,</a:t>
            </a:r>
          </a:p>
          <a:p>
            <a:r>
              <a:rPr lang="ru-RU" sz="2400" dirty="0">
                <a:solidFill>
                  <a:srgbClr val="FF0000"/>
                </a:solidFill>
              </a:rPr>
              <a:t>То всегда садимся с ним.</a:t>
            </a:r>
          </a:p>
        </p:txBody>
      </p:sp>
      <p:pic>
        <p:nvPicPr>
          <p:cNvPr id="1026" name="Picture 2" descr="https://cdn1.ozone.ru/multimedia/101256945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4196" y="3455166"/>
            <a:ext cx="2365756" cy="139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207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9976" y="3408985"/>
            <a:ext cx="1565920" cy="88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60931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9502"/>
            <a:ext cx="69127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Сегодня </a:t>
            </a:r>
            <a:r>
              <a:rPr lang="ru-RU" dirty="0"/>
              <a:t>мы с вами будем говорить о хлебе и о людях, которые растят и пекут его для нас. </a:t>
            </a:r>
            <a:r>
              <a:rPr lang="ru-RU" dirty="0" smtClean="0"/>
              <a:t>Я предлагаю вам поиграть. </a:t>
            </a:r>
            <a:endParaRPr lang="ru-RU" dirty="0" smtClean="0"/>
          </a:p>
          <a:p>
            <a:pPr algn="just"/>
            <a:r>
              <a:rPr lang="ru-RU" b="1" i="1" dirty="0" smtClean="0"/>
              <a:t>Игра</a:t>
            </a:r>
            <a:r>
              <a:rPr lang="ru-RU" b="1" i="1" dirty="0"/>
              <a:t>: «Откуда хлеб пришёл</a:t>
            </a:r>
            <a:r>
              <a:rPr lang="ru-RU" b="1" i="1" dirty="0" smtClean="0"/>
              <a:t>?»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Откуда </a:t>
            </a:r>
            <a:r>
              <a:rPr lang="ru-RU" dirty="0"/>
              <a:t>хлеб пришёл</a:t>
            </a:r>
            <a:r>
              <a:rPr lang="ru-RU" dirty="0" smtClean="0"/>
              <a:t>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Правильно, из магазина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А в магазин как попал?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Из пекарни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Что делают в пекарне?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Пекут хлеб!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939902"/>
            <a:ext cx="1364400" cy="8504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719499"/>
            <a:ext cx="1553234" cy="18237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3190628"/>
            <a:ext cx="2448272" cy="1632182"/>
          </a:xfrm>
          <a:prstGeom prst="rect">
            <a:avLst/>
          </a:prstGeom>
        </p:spPr>
      </p:pic>
      <p:pic>
        <p:nvPicPr>
          <p:cNvPr id="2052" name="Picture 4" descr="https://avatars.mds.yandex.net/get-zen_doc/1899873/pub_5d440e3792414d00adc6329e_5d440e3ce6cb9b00adf73f58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4068" y="2755760"/>
            <a:ext cx="3528392" cy="2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1835696" y="4227934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4788024" y="4083918"/>
            <a:ext cx="288032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62722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719499"/>
            <a:ext cx="1553234" cy="18237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123478"/>
            <a:ext cx="62646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Из </a:t>
            </a:r>
            <a:r>
              <a:rPr lang="ru-RU" dirty="0"/>
              <a:t>чего?</a:t>
            </a:r>
          </a:p>
          <a:p>
            <a:r>
              <a:rPr lang="ru-RU" dirty="0" smtClean="0"/>
              <a:t>- Из </a:t>
            </a:r>
            <a:r>
              <a:rPr lang="ru-RU" dirty="0"/>
              <a:t>муки.</a:t>
            </a:r>
          </a:p>
          <a:p>
            <a:r>
              <a:rPr lang="ru-RU" dirty="0" smtClean="0"/>
              <a:t>- Из </a:t>
            </a:r>
            <a:r>
              <a:rPr lang="ru-RU" dirty="0"/>
              <a:t>чего мука?</a:t>
            </a:r>
          </a:p>
          <a:p>
            <a:r>
              <a:rPr lang="ru-RU" dirty="0" smtClean="0"/>
              <a:t>- Из </a:t>
            </a:r>
            <a:r>
              <a:rPr lang="ru-RU" dirty="0"/>
              <a:t>зерна.</a:t>
            </a:r>
          </a:p>
          <a:p>
            <a:r>
              <a:rPr lang="ru-RU" dirty="0" smtClean="0"/>
              <a:t>- Откуда </a:t>
            </a:r>
            <a:r>
              <a:rPr lang="ru-RU" dirty="0"/>
              <a:t>зерно?</a:t>
            </a:r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Из колоса пшеницы.</a:t>
            </a:r>
          </a:p>
          <a:p>
            <a:r>
              <a:rPr lang="ru-RU" dirty="0" smtClean="0"/>
              <a:t>- Откуда </a:t>
            </a:r>
            <a:r>
              <a:rPr lang="ru-RU" dirty="0"/>
              <a:t>пшеница?</a:t>
            </a:r>
          </a:p>
          <a:p>
            <a:r>
              <a:rPr lang="ru-RU" dirty="0" smtClean="0"/>
              <a:t>- Выросла </a:t>
            </a:r>
            <a:r>
              <a:rPr lang="ru-RU" dirty="0"/>
              <a:t>в поле.</a:t>
            </a:r>
          </a:p>
          <a:p>
            <a:r>
              <a:rPr lang="ru-RU" dirty="0" smtClean="0"/>
              <a:t>- Кто </a:t>
            </a:r>
            <a:r>
              <a:rPr lang="ru-RU" dirty="0"/>
              <a:t>её посеял? Ответы детей: Хлеборобы.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383" y="4001984"/>
            <a:ext cx="918241" cy="5723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3656975"/>
            <a:ext cx="1149817" cy="11079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9" y="3435846"/>
            <a:ext cx="1731312" cy="13290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3011304"/>
            <a:ext cx="2589167" cy="1760634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1331640" y="4210936"/>
            <a:ext cx="360040" cy="2330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915816" y="4210936"/>
            <a:ext cx="540060" cy="2330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436096" y="4100372"/>
            <a:ext cx="648072" cy="3435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69125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5488" y="339502"/>
            <a:ext cx="1553234" cy="18237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123478"/>
            <a:ext cx="64807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- Для </a:t>
            </a:r>
            <a:r>
              <a:rPr lang="ru-RU" dirty="0" smtClean="0"/>
              <a:t>того, </a:t>
            </a:r>
            <a:r>
              <a:rPr lang="ru-RU" dirty="0"/>
              <a:t>чтобы хлеб появился у нас на столе, трудилось очень много людей разных профессий. Давайте попробуем их назвать. </a:t>
            </a:r>
          </a:p>
          <a:p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Игра </a:t>
            </a:r>
            <a:r>
              <a:rPr lang="ru-RU" b="1" i="1" dirty="0">
                <a:solidFill>
                  <a:srgbClr val="FF0000"/>
                </a:solidFill>
              </a:rPr>
              <a:t>«Узнай профессию»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ru-RU" dirty="0"/>
              <a:t>Кто работает на тракторе? (Тракторист)</a:t>
            </a:r>
          </a:p>
          <a:p>
            <a:pPr lvl="0"/>
            <a:r>
              <a:rPr lang="ru-RU" dirty="0"/>
              <a:t>Кто работает на комбайне? (Комбайнёр)</a:t>
            </a:r>
          </a:p>
          <a:p>
            <a:pPr lvl="0"/>
            <a:r>
              <a:rPr lang="ru-RU" dirty="0"/>
              <a:t>Кто пашет землю? (Пахарь)</a:t>
            </a:r>
          </a:p>
          <a:p>
            <a:pPr lvl="0"/>
            <a:r>
              <a:rPr lang="ru-RU" dirty="0"/>
              <a:t>Кто работает на мельнице? (Мельник)</a:t>
            </a:r>
          </a:p>
          <a:p>
            <a:pPr lvl="0"/>
            <a:r>
              <a:rPr lang="ru-RU" dirty="0"/>
              <a:t>Кто работает в пекарне? (Пекарь)</a:t>
            </a:r>
          </a:p>
          <a:p>
            <a:pPr lvl="0"/>
            <a:r>
              <a:rPr lang="ru-RU" dirty="0"/>
              <a:t>Кто выращивает хлеб? (Хлебороб)</a:t>
            </a:r>
          </a:p>
          <a:p>
            <a:r>
              <a:rPr lang="ru-RU" b="1" i="1" dirty="0"/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2715766"/>
            <a:ext cx="2808312" cy="225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5356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33350"/>
            <a:ext cx="2438400" cy="2438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8905" y="135438"/>
            <a:ext cx="3264516" cy="22117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726" y="2706255"/>
            <a:ext cx="2894420" cy="20927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4615" b="89670" l="15651" r="899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3936" y="296655"/>
            <a:ext cx="2519033" cy="1889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2185930"/>
            <a:ext cx="4083973" cy="27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1421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5488" y="339502"/>
            <a:ext cx="1553234" cy="18237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23478"/>
            <a:ext cx="57606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Игра: «Скажи </a:t>
            </a:r>
            <a:r>
              <a:rPr lang="ru-RU" b="1" i="1" dirty="0" smtClean="0"/>
              <a:t>какой» </a:t>
            </a:r>
            <a:endParaRPr lang="ru-RU" dirty="0"/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Хлеб по запаху (какой?) </a:t>
            </a:r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Пахучий, душистый, ароматный.</a:t>
            </a:r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Хлеб на вкус (какой?)</a:t>
            </a:r>
          </a:p>
          <a:p>
            <a:r>
              <a:rPr lang="ru-RU" dirty="0" smtClean="0"/>
              <a:t>- Вкусный</a:t>
            </a:r>
            <a:r>
              <a:rPr lang="ru-RU" dirty="0"/>
              <a:t>, приятный</a:t>
            </a:r>
          </a:p>
          <a:p>
            <a:r>
              <a:rPr lang="ru-RU" dirty="0" smtClean="0"/>
              <a:t>-  </a:t>
            </a:r>
            <a:r>
              <a:rPr lang="ru-RU" dirty="0"/>
              <a:t>Хлеб на ощупь (какой?)</a:t>
            </a:r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Свежий, мягкий, пышный, твёрдый.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2154803"/>
            <a:ext cx="4448382" cy="295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81517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95486"/>
            <a:ext cx="6696744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Игра «Назови одним словом»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dirty="0" smtClean="0"/>
              <a:t>Я </a:t>
            </a:r>
            <a:r>
              <a:rPr lang="ru-RU" dirty="0"/>
              <a:t>расскажу вам о разных хлебобулочных </a:t>
            </a:r>
            <a:r>
              <a:rPr lang="ru-RU" dirty="0" smtClean="0"/>
              <a:t>изделиях,</a:t>
            </a:r>
          </a:p>
          <a:p>
            <a:r>
              <a:rPr lang="ru-RU" dirty="0" smtClean="0"/>
              <a:t>которые </a:t>
            </a:r>
            <a:r>
              <a:rPr lang="ru-RU" dirty="0"/>
              <a:t>можно изготовить из муки, а вы попробуйте угадать, о чём </a:t>
            </a:r>
            <a:r>
              <a:rPr lang="ru-RU" dirty="0" smtClean="0"/>
              <a:t>речь.</a:t>
            </a: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dirty="0" smtClean="0"/>
              <a:t>Засушенный кусок хлеба. 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Пшеничный </a:t>
            </a:r>
            <a:r>
              <a:rPr lang="ru-RU" dirty="0"/>
              <a:t>хлебец в виде кольца. </a:t>
            </a:r>
          </a:p>
          <a:p>
            <a:pPr marL="285750" indent="-285750">
              <a:buFontTx/>
              <a:buChar char="-"/>
            </a:pPr>
            <a:endParaRPr lang="ru-RU" sz="1100" dirty="0"/>
          </a:p>
          <a:p>
            <a:pPr marL="285750" indent="-285750">
              <a:buFontTx/>
              <a:buChar char="-"/>
            </a:pPr>
            <a:r>
              <a:rPr lang="ru-RU" dirty="0" smtClean="0"/>
              <a:t>Толстая </a:t>
            </a:r>
            <a:r>
              <a:rPr lang="ru-RU" dirty="0"/>
              <a:t>баранка. </a:t>
            </a:r>
            <a:endParaRPr lang="ru-RU" dirty="0" smtClean="0"/>
          </a:p>
          <a:p>
            <a:pPr marL="285750" indent="-285750">
              <a:buFontTx/>
              <a:buChar char="-"/>
            </a:pP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dirty="0" smtClean="0"/>
              <a:t>Сладкое </a:t>
            </a:r>
            <a:r>
              <a:rPr lang="ru-RU" dirty="0"/>
              <a:t>мягкое печенье в виде лепёшки </a:t>
            </a:r>
            <a:r>
              <a:rPr lang="ru-RU" dirty="0" smtClean="0"/>
              <a:t>или плоской</a:t>
            </a:r>
          </a:p>
          <a:p>
            <a:r>
              <a:rPr lang="ru-RU" dirty="0" smtClean="0"/>
              <a:t>фигурки</a:t>
            </a:r>
            <a:r>
              <a:rPr lang="ru-RU" dirty="0"/>
              <a:t>, покрытое </a:t>
            </a:r>
            <a:r>
              <a:rPr lang="ru-RU" dirty="0" smtClean="0"/>
              <a:t>глазурью.</a:t>
            </a:r>
          </a:p>
          <a:p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dirty="0" smtClean="0"/>
              <a:t>Белый </a:t>
            </a:r>
            <a:r>
              <a:rPr lang="ru-RU" dirty="0"/>
              <a:t>хлеб продолговатой формы</a:t>
            </a:r>
            <a:r>
              <a:rPr lang="ru-RU" dirty="0" smtClean="0"/>
              <a:t>.</a:t>
            </a:r>
          </a:p>
          <a:p>
            <a:pPr marL="285750" indent="-285750">
              <a:buFontTx/>
              <a:buChar char="-"/>
            </a:pPr>
            <a:endParaRPr lang="ru-RU" sz="1400" dirty="0"/>
          </a:p>
          <a:p>
            <a:pPr marL="285750" indent="-285750">
              <a:buFontTx/>
              <a:buChar char="-"/>
            </a:pPr>
            <a:r>
              <a:rPr lang="ru-RU" dirty="0" smtClean="0"/>
              <a:t>Лепёшка </a:t>
            </a:r>
            <a:r>
              <a:rPr lang="ru-RU" dirty="0"/>
              <a:t>с загнутыми краями и творожной начинкой. 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8401" y="147076"/>
            <a:ext cx="1553234" cy="18237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1082632"/>
            <a:ext cx="1062252" cy="7587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2139702"/>
            <a:ext cx="833467" cy="7570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997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2499742"/>
            <a:ext cx="1475660" cy="8300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075806"/>
            <a:ext cx="1077969" cy="1080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3795886"/>
            <a:ext cx="915043" cy="720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635646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55681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9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8" y="339502"/>
            <a:ext cx="1553234" cy="18237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51470"/>
            <a:ext cx="68407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Устали, ребята! Может и родители заскучали? Предлагаю поиграть с родителями в игру </a:t>
            </a:r>
            <a:r>
              <a:rPr lang="ru-RU" b="1" dirty="0" smtClean="0"/>
              <a:t>«Родственные слова»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 smtClean="0"/>
              <a:t>Нужно будет вам </a:t>
            </a:r>
            <a:r>
              <a:rPr lang="ru-RU" dirty="0"/>
              <a:t>образовать слова одной </a:t>
            </a:r>
            <a:r>
              <a:rPr lang="ru-RU" dirty="0" smtClean="0"/>
              <a:t>семьи </a:t>
            </a:r>
            <a:r>
              <a:rPr lang="ru-RU" dirty="0"/>
              <a:t>от слова </a:t>
            </a:r>
            <a:r>
              <a:rPr lang="ru-RU" i="1" dirty="0"/>
              <a:t>хлеб</a:t>
            </a:r>
            <a:r>
              <a:rPr lang="ru-RU" dirty="0"/>
              <a:t> в игре с мячом.</a:t>
            </a:r>
          </a:p>
          <a:p>
            <a:r>
              <a:rPr lang="ru-RU" dirty="0" smtClean="0"/>
              <a:t>Родитель: </a:t>
            </a:r>
            <a:r>
              <a:rPr lang="ru-RU" dirty="0"/>
              <a:t>Назовите хлеб ласково.</a:t>
            </a:r>
          </a:p>
          <a:p>
            <a:r>
              <a:rPr lang="ru-RU" dirty="0"/>
              <a:t>Ответы детей: Хлебушек.</a:t>
            </a:r>
          </a:p>
          <a:p>
            <a:r>
              <a:rPr lang="ru-RU" dirty="0" smtClean="0"/>
              <a:t>Родитель: </a:t>
            </a:r>
            <a:r>
              <a:rPr lang="ru-RU" dirty="0"/>
              <a:t>Крошки хлеба – это, какие крошки?</a:t>
            </a:r>
          </a:p>
          <a:p>
            <a:r>
              <a:rPr lang="ru-RU" dirty="0"/>
              <a:t>Ответы детей: Хлебные.</a:t>
            </a:r>
          </a:p>
          <a:p>
            <a:r>
              <a:rPr lang="ru-RU" dirty="0" smtClean="0"/>
              <a:t>Родитель: </a:t>
            </a:r>
            <a:r>
              <a:rPr lang="ru-RU" dirty="0"/>
              <a:t>Квас из хлеба – это…</a:t>
            </a:r>
          </a:p>
          <a:p>
            <a:r>
              <a:rPr lang="ru-RU" dirty="0" smtClean="0"/>
              <a:t>Ответы детей: </a:t>
            </a:r>
            <a:r>
              <a:rPr lang="ru-RU" dirty="0"/>
              <a:t>Хлебный квас.</a:t>
            </a:r>
          </a:p>
          <a:p>
            <a:r>
              <a:rPr lang="ru-RU" dirty="0" smtClean="0"/>
              <a:t>Родитель: </a:t>
            </a:r>
            <a:r>
              <a:rPr lang="ru-RU" dirty="0"/>
              <a:t>Как называется ящик для хранения хлеба?</a:t>
            </a:r>
          </a:p>
          <a:p>
            <a:r>
              <a:rPr lang="ru-RU" dirty="0"/>
              <a:t>Ответы детей: Хлебница.</a:t>
            </a:r>
          </a:p>
          <a:p>
            <a:r>
              <a:rPr lang="ru-RU" dirty="0" smtClean="0"/>
              <a:t>Родитель: </a:t>
            </a:r>
            <a:r>
              <a:rPr lang="ru-RU" dirty="0"/>
              <a:t>Прибор для нарезания хлеба.</a:t>
            </a:r>
          </a:p>
          <a:p>
            <a:r>
              <a:rPr lang="ru-RU" dirty="0"/>
              <a:t>Ответы детей: Хлеборезка.</a:t>
            </a:r>
          </a:p>
          <a:p>
            <a:r>
              <a:rPr lang="ru-RU" dirty="0" smtClean="0"/>
              <a:t>Родитель: </a:t>
            </a:r>
            <a:r>
              <a:rPr lang="ru-RU" dirty="0"/>
              <a:t>Как называют гостеприимного человека?</a:t>
            </a:r>
          </a:p>
          <a:p>
            <a:r>
              <a:rPr lang="ru-RU" dirty="0"/>
              <a:t>Ответы детей: Хлебосольный</a:t>
            </a:r>
            <a:r>
              <a:rPr lang="ru-RU" dirty="0" smtClean="0"/>
              <a:t>. </a:t>
            </a:r>
          </a:p>
          <a:p>
            <a:r>
              <a:rPr lang="ru-RU" i="1" dirty="0" smtClean="0"/>
              <a:t>Давай повторим все получившиеся у нас слова: …, …, эти слова называют родственными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62687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235</TotalTime>
  <Words>638</Words>
  <Application>Microsoft Office PowerPoint</Application>
  <PresentationFormat>Экран (16:9)</PresentationFormat>
  <Paragraphs>102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Логопедическое занятие   развитие лексико-грамматических средств языка и связной речи  у детей  старшего дошкольного возраста.  «Откуда к нам пришёл хлеб»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Логопедическое занятие на развитие лексико-грамматических средств языка и связной речи  у детей старшего дошкольного возраста. «Откуда к нам пришёл хлеб»</dc:title>
  <dc:creator>User</dc:creator>
  <cp:lastModifiedBy>МДОУ-196</cp:lastModifiedBy>
  <cp:revision>20</cp:revision>
  <dcterms:created xsi:type="dcterms:W3CDTF">2020-04-21T16:13:53Z</dcterms:created>
  <dcterms:modified xsi:type="dcterms:W3CDTF">2020-04-24T11:50:59Z</dcterms:modified>
</cp:coreProperties>
</file>